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91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9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90" r:id="rId32"/>
    <p:sldId id="28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DD67DAC-232D-4042-B5C0-E64770A42A28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dirty="0"/>
              <a:t>2/28/2024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2/28/2024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pixabay.com/illustrations/ai-generated-neural-network-8540914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pxhere.com/en/photo/976897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researchgate.net/figure/Figure-83-from-5-It-shows-the-null-cone-or-light-cone-of-events-relative-to-P_fig3_350484040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pioneerworks.org/broadcast/picture-this-seeing-equations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pixabay.com/illustrations/surreal-eye-landscape-fantasy-994749/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pxhere.com/en/photo/1569057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en.m.wikipedia.org/wiki/File:Grandville_Les_Myst%C3%A8res_de_l%27infini_1.jpg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grayscale-photo-of-woman-in-black-shirt-u3ZNcnng990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a-large-group-of-blue-balls-in-the-air-aBr2tqQ67GY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unsplash.com/photos/a-large-group-of-blue-balls-in-the-air-aBr2tqQ67GY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mailto:molly@horroreditor.com" TargetMode="Externa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dreads.com/book/show/9395007-the-affect-theory-reader" TargetMode="External"/><Relationship Id="rId13" Type="http://schemas.openxmlformats.org/officeDocument/2006/relationships/hyperlink" Target="https://www.goodreads.com/book/show/12092205" TargetMode="External"/><Relationship Id="rId18" Type="http://schemas.openxmlformats.org/officeDocument/2006/relationships/image" Target="../media/image3.png"/><Relationship Id="rId3" Type="http://schemas.openxmlformats.org/officeDocument/2006/relationships/hyperlink" Target="https://www.goodreads.com/book/show/3791745-being-and-time" TargetMode="External"/><Relationship Id="rId7" Type="http://schemas.openxmlformats.org/officeDocument/2006/relationships/hyperlink" Target="https://www.goodreads.com/book/show/18279.Phenomenology_of_Perception" TargetMode="External"/><Relationship Id="rId12" Type="http://schemas.openxmlformats.org/officeDocument/2006/relationships/hyperlink" Target="https://www.goodreads.com/book/show/11944741" TargetMode="External"/><Relationship Id="rId17" Type="http://schemas.openxmlformats.org/officeDocument/2006/relationships/hyperlink" Target="mailto:molly@horroreditor.com" TargetMode="External"/><Relationship Id="rId2" Type="http://schemas.openxmlformats.org/officeDocument/2006/relationships/hyperlink" Target="https://www.goodreads.com/book/show/6680515-philosophical-investigations" TargetMode="External"/><Relationship Id="rId16" Type="http://schemas.openxmlformats.org/officeDocument/2006/relationships/hyperlink" Target="https://horroreditor.com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scholar.harvard.edu/files/sdkelly/files/1_booksk_seeing_things_in_merleau-ponty.pdf" TargetMode="External"/><Relationship Id="rId11" Type="http://schemas.openxmlformats.org/officeDocument/2006/relationships/hyperlink" Target="https://www.goodreads.com/book/show/862489.The_Affective_Turn" TargetMode="External"/><Relationship Id="rId5" Type="http://schemas.openxmlformats.org/officeDocument/2006/relationships/hyperlink" Target="https://interalia.queerstudies.pl/wp-content/uploads/11A_2016/abrams.pdf" TargetMode="External"/><Relationship Id="rId15" Type="http://schemas.openxmlformats.org/officeDocument/2006/relationships/hyperlink" Target="https://horroreditor.com/wp-content/uploads/2024/01/Revision-201.pdf" TargetMode="External"/><Relationship Id="rId10" Type="http://schemas.openxmlformats.org/officeDocument/2006/relationships/hyperlink" Target="https://www.goodreads.com/book/show/201519.The_Cultural_Politics_of_Emotion" TargetMode="External"/><Relationship Id="rId4" Type="http://schemas.openxmlformats.org/officeDocument/2006/relationships/hyperlink" Target="https://www.goodreads.com/book/show/18285.Queer_Phenomenology" TargetMode="External"/><Relationship Id="rId9" Type="http://schemas.openxmlformats.org/officeDocument/2006/relationships/hyperlink" Target="https://www.goodreads.com/book/show/75633164-the-affect-theory-reader-2" TargetMode="External"/><Relationship Id="rId14" Type="http://schemas.openxmlformats.org/officeDocument/2006/relationships/hyperlink" Target="https://snazzerdoo.wordpress.com/2018/10/03/other-people-marginalizing-affect-in-social-horro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hyperlink" Target="https://pxhere.com/en/photo/1237537" TargetMode="External"/><Relationship Id="rId7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xhere.com/en/photo/818679" TargetMode="External"/><Relationship Id="rId5" Type="http://schemas.openxmlformats.org/officeDocument/2006/relationships/hyperlink" Target="https://pxhere.com/en/photo/1388327" TargetMode="External"/><Relationship Id="rId4" Type="http://schemas.openxmlformats.org/officeDocument/2006/relationships/hyperlink" Target="https://archive.org/details/drugsandmedicin00lloygoog/page/n154/mode/2up" TargetMode="External"/><Relationship Id="rId9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16B9F-93BE-E274-63E5-05142F581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/>
              <a:t>Tools for Reader Investment and Immersive Fiction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66718-8052-1503-3D81-441A98374D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Reinventing Fiction Craft from Philosophy</a:t>
            </a:r>
          </a:p>
          <a:p>
            <a:pPr algn="r"/>
            <a:r>
              <a:rPr lang="en-US"/>
              <a:t>Presented by Molly Cernik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4247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42EBD-CE5F-6BA5-7E64-CB8B527B8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Mind palace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02C3A-4D87-BBD3-9557-B9DD031EAE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The world we live in is mostly made up of these kinds of relationships and connections.</a:t>
            </a:r>
          </a:p>
          <a:p>
            <a:r>
              <a:rPr lang="en-US" dirty="0"/>
              <a:t>It changes along with the way we live in it.</a:t>
            </a:r>
          </a:p>
          <a:p>
            <a:r>
              <a:rPr lang="en-US" dirty="0"/>
              <a:t>It also both changes with our moods and promotes certain kinds of moods, based on the connections that are easiest to create.</a:t>
            </a:r>
            <a:endParaRPr lang="en-C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461229-2227-BAEC-143E-A144AB330FDB}"/>
              </a:ext>
            </a:extLst>
          </p:cNvPr>
          <p:cNvSpPr txBox="1"/>
          <p:nvPr/>
        </p:nvSpPr>
        <p:spPr>
          <a:xfrm>
            <a:off x="2659253" y="492918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2"/>
              </a:rPr>
              <a:t>source</a:t>
            </a:r>
            <a:endParaRPr lang="en-CA" dirty="0"/>
          </a:p>
        </p:txBody>
      </p:sp>
      <p:pic>
        <p:nvPicPr>
          <p:cNvPr id="7" name="Content Placeholder 6" descr="A close up of a web">
            <a:extLst>
              <a:ext uri="{FF2B5EF4-FFF2-40B4-BE49-F238E27FC236}">
                <a16:creationId xmlns:a16="http://schemas.microsoft.com/office/drawing/2014/main" id="{F72B17B7-A26C-616E-6BFA-6E82435E2F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73214" y="2264652"/>
            <a:ext cx="4754563" cy="2664536"/>
          </a:xfrm>
        </p:spPr>
      </p:pic>
    </p:spTree>
    <p:extLst>
      <p:ext uri="{BB962C8B-B14F-4D97-AF65-F5344CB8AC3E}">
        <p14:creationId xmlns:p14="http://schemas.microsoft.com/office/powerpoint/2010/main" val="106509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973EB-1CEF-39BE-CFB0-340C31B8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Borked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65B1E-A277-EA8D-1601-A203E971FC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Broken entities call to mind what they ought to be able to do</a:t>
            </a:r>
          </a:p>
          <a:p>
            <a:r>
              <a:rPr lang="en-US" dirty="0"/>
              <a:t>They also interrupt any ongoing task with a new task to somehow recreate the missing capability</a:t>
            </a:r>
          </a:p>
          <a:p>
            <a:pPr lvl="1"/>
            <a:r>
              <a:rPr lang="en-US" dirty="0"/>
              <a:t>Usually by fixing or replacing whatever broke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07986-9F38-A8E1-191F-D898B5975E20}"/>
              </a:ext>
            </a:extLst>
          </p:cNvPr>
          <p:cNvSpPr txBox="1"/>
          <p:nvPr/>
        </p:nvSpPr>
        <p:spPr>
          <a:xfrm>
            <a:off x="7950327" y="6272149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2"/>
              </a:rPr>
              <a:t>source</a:t>
            </a:r>
            <a:endParaRPr lang="en-CA" dirty="0"/>
          </a:p>
        </p:txBody>
      </p:sp>
      <p:pic>
        <p:nvPicPr>
          <p:cNvPr id="9" name="Content Placeholder 8" descr="A broken glass pitcher with a black handle&#10;&#10;Description automatically generated">
            <a:extLst>
              <a:ext uri="{FF2B5EF4-FFF2-40B4-BE49-F238E27FC236}">
                <a16:creationId xmlns:a16="http://schemas.microsoft.com/office/drawing/2014/main" id="{6B086911-0CD9-BD48-E47E-35A7B1BF1D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64288" y="2598208"/>
            <a:ext cx="4754562" cy="3169708"/>
          </a:xfrm>
        </p:spPr>
      </p:pic>
    </p:spTree>
    <p:extLst>
      <p:ext uri="{BB962C8B-B14F-4D97-AF65-F5344CB8AC3E}">
        <p14:creationId xmlns:p14="http://schemas.microsoft.com/office/powerpoint/2010/main" val="285194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1B4C4-303F-D144-6350-49796D04C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ecstasies of time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B7FA1-61E1-59A4-B040-67A9E169B86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Because these connections are always meant to accomplish something, we experience the future before the past.</a:t>
            </a:r>
          </a:p>
          <a:p>
            <a:r>
              <a:rPr lang="en-US" dirty="0"/>
              <a:t>The future is an imagined world based on the consequences of our projects and those we perceive around us.</a:t>
            </a:r>
          </a:p>
          <a:p>
            <a:r>
              <a:rPr lang="en-US" dirty="0"/>
              <a:t>The past is an imagined world that would have the present as its consequence</a:t>
            </a:r>
          </a:p>
          <a:p>
            <a:pPr lvl="1"/>
            <a:r>
              <a:rPr lang="en-US" dirty="0"/>
              <a:t>We use the kinds of causality that create the future to reconstruct the past.</a:t>
            </a:r>
          </a:p>
          <a:p>
            <a:r>
              <a:rPr lang="en-US" dirty="0"/>
              <a:t>The present is the feeling of being thrown through time, caught between the infinite possibilities of future and past.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E9FA60-D611-8715-2A93-491006C1865B}"/>
              </a:ext>
            </a:extLst>
          </p:cNvPr>
          <p:cNvSpPr txBox="1"/>
          <p:nvPr/>
        </p:nvSpPr>
        <p:spPr>
          <a:xfrm>
            <a:off x="2656014" y="5987534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2"/>
              </a:rPr>
              <a:t>source</a:t>
            </a:r>
            <a:endParaRPr lang="en-CA" dirty="0"/>
          </a:p>
        </p:txBody>
      </p:sp>
      <p:pic>
        <p:nvPicPr>
          <p:cNvPr id="8" name="Content Placeholder 7" descr="A diagram of a cone&#10;&#10;Description automatically generated">
            <a:extLst>
              <a:ext uri="{FF2B5EF4-FFF2-40B4-BE49-F238E27FC236}">
                <a16:creationId xmlns:a16="http://schemas.microsoft.com/office/drawing/2014/main" id="{10472621-E8B2-27EF-FFB3-FBD180900D9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04169" y="2892425"/>
            <a:ext cx="3686175" cy="2581275"/>
          </a:xfrm>
        </p:spPr>
      </p:pic>
    </p:spTree>
    <p:extLst>
      <p:ext uri="{BB962C8B-B14F-4D97-AF65-F5344CB8AC3E}">
        <p14:creationId xmlns:p14="http://schemas.microsoft.com/office/powerpoint/2010/main" val="129142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1B4C4-303F-D144-6350-49796D04C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ecstasies of time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B7FA1-61E1-59A4-B040-67A9E169B86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Another fun exercise: try to identify the moment of “now.”</a:t>
            </a:r>
          </a:p>
          <a:p>
            <a:r>
              <a:rPr lang="en-US" dirty="0"/>
              <a:t>Anticipate when “now” is going to happen, then tap your finger or say “now” to yourself or whatever else feels right.</a:t>
            </a:r>
          </a:p>
          <a:p>
            <a:r>
              <a:rPr lang="en-US" dirty="0"/>
              <a:t>I can’t do it. I’m always just a bit too early or a bit too late.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E9FA60-D611-8715-2A93-491006C1865B}"/>
              </a:ext>
            </a:extLst>
          </p:cNvPr>
          <p:cNvSpPr txBox="1"/>
          <p:nvPr/>
        </p:nvSpPr>
        <p:spPr>
          <a:xfrm>
            <a:off x="2656014" y="5987534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2"/>
              </a:rPr>
              <a:t>source</a:t>
            </a:r>
            <a:endParaRPr lang="en-CA" dirty="0"/>
          </a:p>
        </p:txBody>
      </p:sp>
      <p:pic>
        <p:nvPicPr>
          <p:cNvPr id="6" name="Content Placeholder 7" descr="A diagram of a cone&#10;&#10;Description automatically generated">
            <a:extLst>
              <a:ext uri="{FF2B5EF4-FFF2-40B4-BE49-F238E27FC236}">
                <a16:creationId xmlns:a16="http://schemas.microsoft.com/office/drawing/2014/main" id="{3840A1FF-82E7-6A5B-E6DB-29A399A5C0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04169" y="2892425"/>
            <a:ext cx="3686175" cy="2581275"/>
          </a:xfrm>
        </p:spPr>
      </p:pic>
    </p:spTree>
    <p:extLst>
      <p:ext uri="{BB962C8B-B14F-4D97-AF65-F5344CB8AC3E}">
        <p14:creationId xmlns:p14="http://schemas.microsoft.com/office/powerpoint/2010/main" val="78739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45F74-CF11-4D04-BD1D-0F9587C7B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Imagination comes first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F0CB8-7B75-D559-B8D8-F981856DDF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Perception comes from imagination, not the other way around.</a:t>
            </a:r>
          </a:p>
          <a:p>
            <a:r>
              <a:rPr lang="en-US" dirty="0"/>
              <a:t>This is one part of the magic of childhood that’s lost through maturity:</a:t>
            </a:r>
          </a:p>
          <a:p>
            <a:pPr lvl="1"/>
            <a:r>
              <a:rPr lang="en-US" dirty="0"/>
              <a:t>Using one’s senses is a learning process that takes years. Imagination is innate from birth.</a:t>
            </a:r>
          </a:p>
          <a:p>
            <a:pPr lvl="1"/>
            <a:r>
              <a:rPr lang="en-US" dirty="0"/>
              <a:t>Consciousness among children is much more self-referential. It’s less disciplined and thus freer.</a:t>
            </a:r>
          </a:p>
          <a:p>
            <a:pPr lvl="1"/>
            <a:r>
              <a:rPr lang="en-US" dirty="0"/>
              <a:t>Most adults have learned to make perception their primary mode of imagination.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AC2DA4-1B56-7019-181F-0B05F6E32F2C}"/>
              </a:ext>
            </a:extLst>
          </p:cNvPr>
          <p:cNvSpPr txBox="1"/>
          <p:nvPr/>
        </p:nvSpPr>
        <p:spPr>
          <a:xfrm>
            <a:off x="7950326" y="6272149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2"/>
              </a:rPr>
              <a:t>source</a:t>
            </a:r>
            <a:endParaRPr lang="en-CA" dirty="0"/>
          </a:p>
        </p:txBody>
      </p:sp>
      <p:pic>
        <p:nvPicPr>
          <p:cNvPr id="12" name="Content Placeholder 11" descr="A close up of an eye&#10;&#10;Description automatically generated">
            <a:extLst>
              <a:ext uri="{FF2B5EF4-FFF2-40B4-BE49-F238E27FC236}">
                <a16:creationId xmlns:a16="http://schemas.microsoft.com/office/drawing/2014/main" id="{4733B2B6-1E0D-0223-2D75-817A2B3773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64288" y="2281238"/>
            <a:ext cx="4754562" cy="3803649"/>
          </a:xfrm>
        </p:spPr>
      </p:pic>
    </p:spTree>
    <p:extLst>
      <p:ext uri="{BB962C8B-B14F-4D97-AF65-F5344CB8AC3E}">
        <p14:creationId xmlns:p14="http://schemas.microsoft.com/office/powerpoint/2010/main" val="408801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38823-96B1-FE68-99AF-1978A2D75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and emotion are the same thing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FB6EF-FD1A-2A09-B15F-494F7CDFC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7128" y="4355211"/>
            <a:ext cx="9052560" cy="1066800"/>
          </a:xfrm>
        </p:spPr>
        <p:txBody>
          <a:bodyPr/>
          <a:lstStyle/>
          <a:p>
            <a:r>
              <a:rPr lang="en-US" dirty="0"/>
              <a:t>Both of them are the imagination drawing logical connections between entities in the world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2782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F5A8D-68BE-40BA-9375-6296B974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Emotions have logical structure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BB9172-6A9E-8D8F-A85A-1CD5A0DEE4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We experience fear when</a:t>
            </a:r>
          </a:p>
          <a:p>
            <a:pPr lvl="1"/>
            <a:r>
              <a:rPr lang="en-US" dirty="0"/>
              <a:t>Some entity approaches</a:t>
            </a:r>
          </a:p>
          <a:p>
            <a:pPr lvl="1"/>
            <a:r>
              <a:rPr lang="en-US" dirty="0"/>
              <a:t>That may or may not negatively affect or involve itself with</a:t>
            </a:r>
          </a:p>
          <a:p>
            <a:pPr lvl="1"/>
            <a:r>
              <a:rPr lang="en-US" dirty="0"/>
              <a:t>Something we care about.</a:t>
            </a:r>
          </a:p>
          <a:p>
            <a:r>
              <a:rPr lang="en-US" dirty="0"/>
              <a:t>By threatening what matters to us, it also threatens us. It brings to mind our relationship to and our involvement with the entity that matters to us.</a:t>
            </a:r>
          </a:p>
          <a:p>
            <a:pPr lvl="1"/>
            <a:r>
              <a:rPr lang="en-US" dirty="0"/>
              <a:t>It brings our cares to mind.</a:t>
            </a:r>
          </a:p>
          <a:p>
            <a:r>
              <a:rPr lang="en-CA" dirty="0"/>
              <a:t>Our relationships and involvements create texture for every emotional encounter, and so does the nature of the things we encounter.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F9D42E-AC96-75CB-741F-FA5D75B01C7F}"/>
              </a:ext>
            </a:extLst>
          </p:cNvPr>
          <p:cNvSpPr txBox="1"/>
          <p:nvPr/>
        </p:nvSpPr>
        <p:spPr>
          <a:xfrm>
            <a:off x="2656014" y="580286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2"/>
              </a:rPr>
              <a:t>source</a:t>
            </a:r>
            <a:endParaRPr lang="en-CA" dirty="0"/>
          </a:p>
        </p:txBody>
      </p:sp>
      <p:pic>
        <p:nvPicPr>
          <p:cNvPr id="9" name="Content Placeholder 8" descr="A person running away from a monster&#10;&#10;Description automatically generated">
            <a:extLst>
              <a:ext uri="{FF2B5EF4-FFF2-40B4-BE49-F238E27FC236}">
                <a16:creationId xmlns:a16="http://schemas.microsoft.com/office/drawing/2014/main" id="{FB92FA71-51DF-502B-E040-0F7EA111F6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69975" y="2638195"/>
            <a:ext cx="4754563" cy="3089735"/>
          </a:xfrm>
        </p:spPr>
      </p:pic>
    </p:spTree>
    <p:extLst>
      <p:ext uri="{BB962C8B-B14F-4D97-AF65-F5344CB8AC3E}">
        <p14:creationId xmlns:p14="http://schemas.microsoft.com/office/powerpoint/2010/main" val="145956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BB915-9E2D-DAB5-C2AA-A6574A782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and hard sciences</a:t>
            </a:r>
            <a:endParaRPr lang="en-CA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DEB1BC0-74B9-B7E3-BCCC-7AFE9A5DAC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57730" y="2193925"/>
            <a:ext cx="2567677" cy="3978275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845719-1700-EF31-D1CC-E9A9A726C0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Most of the time, we can’t perceive the kind of existence that math and ‘hard’ sciences attempt to describe.</a:t>
            </a:r>
          </a:p>
          <a:p>
            <a:pPr lvl="1"/>
            <a:r>
              <a:rPr lang="en-US" dirty="0"/>
              <a:t>We can’t perceive them because imagination keeps primacy.</a:t>
            </a:r>
          </a:p>
          <a:p>
            <a:r>
              <a:rPr lang="en-US" dirty="0"/>
              <a:t>However, sometimes things happen in that world that we can perceive that go against average, everyday connection-making.</a:t>
            </a:r>
          </a:p>
          <a:p>
            <a:pPr lvl="1"/>
            <a:r>
              <a:rPr lang="en-US" dirty="0"/>
              <a:t>We experience those things as ‘shock.’</a:t>
            </a:r>
          </a:p>
          <a:p>
            <a:r>
              <a:rPr lang="en-CA" dirty="0"/>
              <a:t>Eugene Thacker has names for this:</a:t>
            </a:r>
          </a:p>
          <a:p>
            <a:pPr lvl="1"/>
            <a:r>
              <a:rPr lang="en-CA" dirty="0"/>
              <a:t>The World is average, everyday experience.</a:t>
            </a:r>
          </a:p>
          <a:p>
            <a:pPr lvl="1"/>
            <a:r>
              <a:rPr lang="en-CA" dirty="0"/>
              <a:t>The Earth is indifferent, thoughtless, and meaningless.</a:t>
            </a:r>
          </a:p>
          <a:p>
            <a:pPr lvl="1"/>
            <a:r>
              <a:rPr lang="en-CA" dirty="0"/>
              <a:t>The Planet is the fluid border between.</a:t>
            </a:r>
          </a:p>
        </p:txBody>
      </p:sp>
    </p:spTree>
    <p:extLst>
      <p:ext uri="{BB962C8B-B14F-4D97-AF65-F5344CB8AC3E}">
        <p14:creationId xmlns:p14="http://schemas.microsoft.com/office/powerpoint/2010/main" val="157313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E56A-D071-5F70-7A3C-B9B219DBF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edge of the World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64C0F-B7D9-FC93-B421-D17A92A6C1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 the World, everything connects to everything else through care.</a:t>
            </a:r>
          </a:p>
          <a:p>
            <a:pPr lvl="1"/>
            <a:r>
              <a:rPr lang="en-US" dirty="0"/>
              <a:t>Creating, revealing, and activating possibilities, meanings, and projects.</a:t>
            </a:r>
          </a:p>
          <a:p>
            <a:r>
              <a:rPr lang="en-US" dirty="0"/>
              <a:t>Entities’ essences are concentrations of meaning and possibility embedded in them.</a:t>
            </a:r>
          </a:p>
          <a:p>
            <a:pPr lvl="1"/>
            <a:r>
              <a:rPr lang="en-US" dirty="0"/>
              <a:t>Essence is condensed “doing.”</a:t>
            </a:r>
          </a:p>
          <a:p>
            <a:r>
              <a:rPr lang="en-US" dirty="0"/>
              <a:t>Limits to thought:</a:t>
            </a:r>
          </a:p>
          <a:p>
            <a:pPr lvl="1"/>
            <a:r>
              <a:rPr lang="en-US" dirty="0"/>
              <a:t>“</a:t>
            </a:r>
            <a:r>
              <a:rPr lang="en-US" dirty="0" err="1"/>
              <a:t>Thinkabilility</a:t>
            </a:r>
            <a:r>
              <a:rPr lang="en-US" dirty="0"/>
              <a:t>” is reserved for entities that can be embedded in care networks.</a:t>
            </a:r>
          </a:p>
          <a:p>
            <a:pPr lvl="1"/>
            <a:r>
              <a:rPr lang="en-US" dirty="0"/>
              <a:t>Anything that can’t is unthinkable.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DEDD12-8992-3E5D-5450-9A8264816A3C}"/>
              </a:ext>
            </a:extLst>
          </p:cNvPr>
          <p:cNvSpPr txBox="1"/>
          <p:nvPr/>
        </p:nvSpPr>
        <p:spPr>
          <a:xfrm>
            <a:off x="2656014" y="580286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2"/>
              </a:rPr>
              <a:t>source</a:t>
            </a:r>
            <a:endParaRPr lang="en-CA" dirty="0"/>
          </a:p>
        </p:txBody>
      </p:sp>
      <p:pic>
        <p:nvPicPr>
          <p:cNvPr id="9" name="Content Placeholder 8" descr="A drawing of a bridge over a river&#10;&#10;Description automatically generated">
            <a:extLst>
              <a:ext uri="{FF2B5EF4-FFF2-40B4-BE49-F238E27FC236}">
                <a16:creationId xmlns:a16="http://schemas.microsoft.com/office/drawing/2014/main" id="{43E9FFDA-DAFB-7B31-802E-34B8A1227C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69975" y="2641563"/>
            <a:ext cx="4754563" cy="3082999"/>
          </a:xfrm>
        </p:spPr>
      </p:pic>
    </p:spTree>
    <p:extLst>
      <p:ext uri="{BB962C8B-B14F-4D97-AF65-F5344CB8AC3E}">
        <p14:creationId xmlns:p14="http://schemas.microsoft.com/office/powerpoint/2010/main" val="234187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CCFA4-2351-DEEB-DE5F-A1D7AD932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That’s it for phenomenology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6423B-F975-F890-2F85-504C0D13E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7128" y="4212336"/>
            <a:ext cx="9052560" cy="1066800"/>
          </a:xfrm>
        </p:spPr>
        <p:txBody>
          <a:bodyPr>
            <a:normAutofit/>
          </a:bodyPr>
          <a:lstStyle/>
          <a:p>
            <a:r>
              <a:rPr lang="en-US" sz="4000" dirty="0"/>
              <a:t>The “inside-out” approach to feeling</a:t>
            </a:r>
            <a:endParaRPr lang="en-CA" sz="4000" dirty="0"/>
          </a:p>
        </p:txBody>
      </p:sp>
    </p:spTree>
    <p:extLst>
      <p:ext uri="{BB962C8B-B14F-4D97-AF65-F5344CB8AC3E}">
        <p14:creationId xmlns:p14="http://schemas.microsoft.com/office/powerpoint/2010/main" val="287705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EB6A2-3C3F-68DD-976B-48E908FA7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I’d like you to raise your arm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05B99-738B-BD09-DC8F-5988D4CEE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But not yet!</a:t>
            </a:r>
          </a:p>
          <a:p>
            <a:r>
              <a:rPr lang="en-CA" dirty="0"/>
              <a:t>First, think about raising your arm. Imagine doing it.</a:t>
            </a:r>
          </a:p>
          <a:p>
            <a:pPr lvl="1"/>
            <a:r>
              <a:rPr lang="en-CA" dirty="0"/>
              <a:t>What does that feel like?</a:t>
            </a:r>
          </a:p>
          <a:p>
            <a:pPr lvl="1"/>
            <a:r>
              <a:rPr lang="en-CA" dirty="0"/>
              <a:t>For me, my arm feels like it is no longer in just one place, but all along the path I imagined.</a:t>
            </a:r>
          </a:p>
          <a:p>
            <a:r>
              <a:rPr lang="en-CA" dirty="0"/>
              <a:t>Next, pay attention to when you decide to raise your arm, then raise it.</a:t>
            </a:r>
          </a:p>
          <a:p>
            <a:pPr lvl="1"/>
            <a:r>
              <a:rPr lang="en-CA" dirty="0"/>
              <a:t>When did you make the decision? When did you raise your arm?</a:t>
            </a:r>
          </a:p>
          <a:p>
            <a:pPr lvl="1"/>
            <a:r>
              <a:rPr lang="en-CA" dirty="0"/>
              <a:t>I always decide to raise my arm shortly after doing it.</a:t>
            </a:r>
          </a:p>
          <a:p>
            <a:pPr lvl="1"/>
            <a:r>
              <a:rPr lang="en-CA" dirty="0"/>
              <a:t>You can put your arm down </a:t>
            </a:r>
            <a:r>
              <a:rPr lang="en-CA" dirty="0">
                <a:sym typeface="Wingdings" panose="05000000000000000000" pitchFamily="2" charset="2"/>
              </a:rPr>
              <a:t></a:t>
            </a:r>
            <a:endParaRPr lang="en-CA" dirty="0"/>
          </a:p>
          <a:p>
            <a:r>
              <a:rPr lang="en-CA" dirty="0"/>
              <a:t>Last, but not least: think about raising your arm again, but don’t do it.</a:t>
            </a:r>
          </a:p>
          <a:p>
            <a:pPr lvl="1"/>
            <a:r>
              <a:rPr lang="en-CA" dirty="0"/>
              <a:t>What does ‘not raising your arm’ feel like?</a:t>
            </a:r>
          </a:p>
          <a:p>
            <a:pPr lvl="1"/>
            <a:r>
              <a:rPr lang="en-CA" dirty="0"/>
              <a:t>I feel like I’m stopping or blocking myself.</a:t>
            </a:r>
          </a:p>
        </p:txBody>
      </p:sp>
      <p:pic>
        <p:nvPicPr>
          <p:cNvPr id="7" name="Picture 6" descr="A person with her arms raised&#10;&#10;Description automatically generated">
            <a:extLst>
              <a:ext uri="{FF2B5EF4-FFF2-40B4-BE49-F238E27FC236}">
                <a16:creationId xmlns:a16="http://schemas.microsoft.com/office/drawing/2014/main" id="{4389A3F9-2D8A-7345-574E-1991749A7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120" y="1567642"/>
            <a:ext cx="1072897" cy="16093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A42D23-5E17-C0D8-8D55-46D2AA068D0B}"/>
              </a:ext>
            </a:extLst>
          </p:cNvPr>
          <p:cNvSpPr txBox="1"/>
          <p:nvPr/>
        </p:nvSpPr>
        <p:spPr>
          <a:xfrm>
            <a:off x="9296390" y="2093976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3"/>
              </a:rPr>
              <a:t>source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0386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C5F35-D85A-CC0A-8A13-F19BB28F9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for</a:t>
            </a:r>
            <a:br>
              <a:rPr lang="en-US" dirty="0"/>
            </a:br>
            <a:r>
              <a:rPr lang="en-US" dirty="0"/>
              <a:t>“affect theory”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1E5C7-8A62-F696-FF14-733B74AEC3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Outside-in</a:t>
            </a:r>
            <a:endParaRPr lang="en-CA" sz="6600" dirty="0"/>
          </a:p>
        </p:txBody>
      </p:sp>
    </p:spTree>
    <p:extLst>
      <p:ext uri="{BB962C8B-B14F-4D97-AF65-F5344CB8AC3E}">
        <p14:creationId xmlns:p14="http://schemas.microsoft.com/office/powerpoint/2010/main" val="1282835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9CD9B-10A8-4F5E-725B-20782BBF1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emotional experiences to understand: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B7DE7-7CC5-9DE4-FE5A-4A3E599DE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Shared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72194-4C5B-0F49-210B-B6B880DABD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The shared aesthetic experience of a crowd at a good concert.</a:t>
            </a:r>
            <a:endParaRPr lang="en-C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1F62E2-FBD4-D97F-F1C0-7243FB28F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Individual</a:t>
            </a:r>
            <a:endParaRPr lang="en-CA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E59443-10BD-F472-806F-B8B135D710B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The individual experience of being the only person nearby who’s thrown off by the band’s racist lyrics.</a:t>
            </a:r>
            <a:endParaRPr lang="en-CA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4A569D3-7337-D187-CA05-2313A8E6AC02}"/>
              </a:ext>
            </a:extLst>
          </p:cNvPr>
          <p:cNvSpPr txBox="1">
            <a:spLocks/>
          </p:cNvSpPr>
          <p:nvPr/>
        </p:nvSpPr>
        <p:spPr>
          <a:xfrm>
            <a:off x="3718560" y="4034852"/>
            <a:ext cx="4754880" cy="3291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Both kinds of experience are going to be affected by personal and shared histories.</a:t>
            </a:r>
          </a:p>
          <a:p>
            <a:pPr lvl="1"/>
            <a:r>
              <a:rPr lang="en-US" dirty="0"/>
              <a:t>Repeated experiences will still feel different because of added life context.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628F5-1211-B0DF-042E-859BA3C6C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700" dirty="0"/>
              <a:t>How emotions (“affects”) flow</a:t>
            </a:r>
            <a:endParaRPr lang="en-CA" sz="4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C2180-264C-2D2B-6428-57D74F513F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“[Given] that shared feelings are not about feeling the same feeling, or feeling-in-common, … it is the objects of emotion that circulate rather than emotion as such. … Such objects become sticky, or saturated with affect, as sites of personal and social tension.”</a:t>
            </a:r>
          </a:p>
          <a:p>
            <a:r>
              <a:rPr lang="en-CA" dirty="0"/>
              <a:t>Simpler version:</a:t>
            </a:r>
          </a:p>
          <a:p>
            <a:pPr lvl="1"/>
            <a:r>
              <a:rPr lang="en-CA" dirty="0"/>
              <a:t>History gets baked into entities, and that history has an emotional valence.</a:t>
            </a:r>
          </a:p>
          <a:p>
            <a:pPr lvl="1"/>
            <a:r>
              <a:rPr lang="en-CA" dirty="0"/>
              <a:t>We don’t necessarily feel that valence, but we do feel something </a:t>
            </a:r>
            <a:r>
              <a:rPr lang="en-CA" i="1" dirty="0"/>
              <a:t>about</a:t>
            </a:r>
            <a:r>
              <a:rPr lang="en-CA" dirty="0"/>
              <a:t> it.</a:t>
            </a:r>
          </a:p>
        </p:txBody>
      </p:sp>
      <p:pic>
        <p:nvPicPr>
          <p:cNvPr id="7" name="Content Placeholder 6" descr="A book cover with a colorful painting&#10;&#10;Description automatically generated">
            <a:extLst>
              <a:ext uri="{FF2B5EF4-FFF2-40B4-BE49-F238E27FC236}">
                <a16:creationId xmlns:a16="http://schemas.microsoft.com/office/drawing/2014/main" id="{4067AE75-D36C-B0CC-6E4A-8886C6A8B4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39817" y="2193925"/>
            <a:ext cx="2603504" cy="3978275"/>
          </a:xfrm>
        </p:spPr>
      </p:pic>
    </p:spTree>
    <p:extLst>
      <p:ext uri="{BB962C8B-B14F-4D97-AF65-F5344CB8AC3E}">
        <p14:creationId xmlns:p14="http://schemas.microsoft.com/office/powerpoint/2010/main" val="76087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3DF3A-B728-19C1-6DE6-B309EC49F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 it around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E766B8-1D99-7C45-7CF6-905956E485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Emotion-laden entities flow between people in a social setting, and affect us </a:t>
            </a:r>
            <a:r>
              <a:rPr lang="en-US" i="1" dirty="0"/>
              <a:t>before</a:t>
            </a:r>
            <a:r>
              <a:rPr lang="en-US" dirty="0"/>
              <a:t> we reflect on them.</a:t>
            </a:r>
          </a:p>
          <a:p>
            <a:pPr lvl="1"/>
            <a:r>
              <a:rPr lang="en-US" dirty="0"/>
              <a:t>The flow of these entities is called “affective flow.”</a:t>
            </a:r>
          </a:p>
          <a:p>
            <a:pPr lvl="1"/>
            <a:r>
              <a:rPr lang="en-US" dirty="0"/>
              <a:t>“Affect” is our encounters with affective flow.</a:t>
            </a:r>
          </a:p>
          <a:p>
            <a:pPr lvl="1"/>
            <a:r>
              <a:rPr lang="en-US" dirty="0"/>
              <a:t>The whole thing happens all at once: it’s simultaneous &amp; ongoing, not sequential.</a:t>
            </a:r>
          </a:p>
          <a:p>
            <a:pPr lvl="1"/>
            <a:r>
              <a:rPr lang="en-US" dirty="0"/>
              <a:t>Most “affect theory” studies specifics of these flows and encounters.</a:t>
            </a:r>
          </a:p>
          <a:p>
            <a:r>
              <a:rPr lang="en-US" dirty="0"/>
              <a:t>People’s emotions are also emotion-laden entities: we sense the things people around us feel.</a:t>
            </a:r>
          </a:p>
          <a:p>
            <a:pPr lvl="1"/>
            <a:r>
              <a:rPr lang="en-US" dirty="0"/>
              <a:t>We don’t necessarily respond in the same way, but we do react to it.</a:t>
            </a:r>
          </a:p>
          <a:p>
            <a:r>
              <a:rPr lang="en-US" dirty="0"/>
              <a:t>Again, if you practice this enough, you start to perceive it.</a:t>
            </a:r>
          </a:p>
          <a:p>
            <a:pPr lvl="1"/>
            <a:r>
              <a:rPr lang="en-CA" dirty="0"/>
              <a:t>You’ll receive more praise for your attentiveness.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F7E8B6EC-DE45-0B55-B124-C9ED5AF55019}"/>
              </a:ext>
            </a:extLst>
          </p:cNvPr>
          <p:cNvSpPr/>
          <p:nvPr/>
        </p:nvSpPr>
        <p:spPr>
          <a:xfrm>
            <a:off x="1069848" y="2194560"/>
            <a:ext cx="1454411" cy="1390918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3BD920F2-B06F-5A26-31D8-F7F2656617FE}"/>
              </a:ext>
            </a:extLst>
          </p:cNvPr>
          <p:cNvSpPr/>
          <p:nvPr/>
        </p:nvSpPr>
        <p:spPr>
          <a:xfrm>
            <a:off x="4373366" y="4764025"/>
            <a:ext cx="1454411" cy="1390918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Arrow: Curved Right 9">
            <a:extLst>
              <a:ext uri="{FF2B5EF4-FFF2-40B4-BE49-F238E27FC236}">
                <a16:creationId xmlns:a16="http://schemas.microsoft.com/office/drawing/2014/main" id="{963D001C-C33F-DF34-816B-9E7F86BB84DA}"/>
              </a:ext>
            </a:extLst>
          </p:cNvPr>
          <p:cNvSpPr/>
          <p:nvPr/>
        </p:nvSpPr>
        <p:spPr>
          <a:xfrm rot="18432001">
            <a:off x="1653380" y="3141699"/>
            <a:ext cx="1629665" cy="4736148"/>
          </a:xfrm>
          <a:prstGeom prst="curvedRightArrow">
            <a:avLst>
              <a:gd name="adj1" fmla="val 26326"/>
              <a:gd name="adj2" fmla="val 50646"/>
              <a:gd name="adj3" fmla="val 358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11" name="Arrow: Curved Right 10">
            <a:extLst>
              <a:ext uri="{FF2B5EF4-FFF2-40B4-BE49-F238E27FC236}">
                <a16:creationId xmlns:a16="http://schemas.microsoft.com/office/drawing/2014/main" id="{CE97CC69-A3EE-A9F9-F779-B49EEEAED40B}"/>
              </a:ext>
            </a:extLst>
          </p:cNvPr>
          <p:cNvSpPr/>
          <p:nvPr/>
        </p:nvSpPr>
        <p:spPr>
          <a:xfrm rot="7735591">
            <a:off x="3783957" y="521943"/>
            <a:ext cx="1629665" cy="4736148"/>
          </a:xfrm>
          <a:prstGeom prst="curvedRightArrow">
            <a:avLst>
              <a:gd name="adj1" fmla="val 26326"/>
              <a:gd name="adj2" fmla="val 50646"/>
              <a:gd name="adj3" fmla="val 358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71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AC404-5D04-B8CA-1C55-E1729A83B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how does this help with fiction?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8770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13B57-5569-63E6-FD8D-D41087A74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are what we care about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CDEE3-9F14-0B73-FC63-81374D87B2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By caring about a character in a story, we care about the things they care about, and what’s important to them becomes important to us.</a:t>
            </a:r>
          </a:p>
          <a:p>
            <a:r>
              <a:rPr lang="en-US" dirty="0"/>
              <a:t>For characters to feel ‘real,’ they have to care about things that are important, and other characters have to care about them in important ways.</a:t>
            </a:r>
          </a:p>
          <a:p>
            <a:pPr lvl="1"/>
            <a:r>
              <a:rPr lang="en-US" dirty="0"/>
              <a:t>Don’t just “save the cat”: likeability is irrelevant. Show the character as a node in a network of relations and importance.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2FCDCC-D82F-F515-F16B-A95E423A822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Lead with context.</a:t>
            </a:r>
          </a:p>
          <a:p>
            <a:pPr lvl="1"/>
            <a:r>
              <a:rPr lang="en-US" dirty="0"/>
              <a:t>Create networks of care, comfort, meaning, and utility in the story.</a:t>
            </a:r>
          </a:p>
          <a:p>
            <a:pPr lvl="1"/>
            <a:r>
              <a:rPr lang="en-US" dirty="0"/>
              <a:t>If we work on the context that creates care, we can make readers care more.</a:t>
            </a:r>
            <a:endParaRPr lang="en-CA" dirty="0"/>
          </a:p>
          <a:p>
            <a:pPr lvl="1"/>
            <a:r>
              <a:rPr lang="en-US" dirty="0"/>
              <a:t>If we express how each element of the story matters and affects each other element, we can make the books feel more cohesive.</a:t>
            </a:r>
          </a:p>
          <a:p>
            <a:pPr lvl="1"/>
            <a:r>
              <a:rPr lang="en-US" dirty="0"/>
              <a:t>Increase characterization through the perspective character’s sensorium.</a:t>
            </a:r>
          </a:p>
          <a:p>
            <a:pPr lvl="1"/>
            <a:r>
              <a:rPr lang="en-US" dirty="0"/>
              <a:t>Use the pathetic fallacy: when people are in a mood, the World reflects it.</a:t>
            </a:r>
          </a:p>
        </p:txBody>
      </p:sp>
    </p:spTree>
    <p:extLst>
      <p:ext uri="{BB962C8B-B14F-4D97-AF65-F5344CB8AC3E}">
        <p14:creationId xmlns:p14="http://schemas.microsoft.com/office/powerpoint/2010/main" val="355031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D2A81-9710-F207-AEFD-D83BCB5B3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 the structure of emotion guide the plot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32F04-38E8-BFF5-E33F-F6CA1DD64F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Putting the structures of emotions into the sequence of the story will help the readers feel things along with the characters.</a:t>
            </a:r>
          </a:p>
          <a:p>
            <a:r>
              <a:rPr lang="en-CA" dirty="0"/>
              <a:t>We also need to understand the meaning-work that the story will do in the world once it gets published.</a:t>
            </a:r>
          </a:p>
          <a:p>
            <a:pPr lvl="1"/>
            <a:r>
              <a:rPr lang="en-CA" dirty="0"/>
              <a:t>How do these emotions get used?</a:t>
            </a:r>
          </a:p>
          <a:p>
            <a:pPr lvl="1"/>
            <a:r>
              <a:rPr lang="en-CA" dirty="0"/>
              <a:t>Where else do we see the patterns and arrangements in this book?</a:t>
            </a:r>
          </a:p>
          <a:p>
            <a:r>
              <a:rPr lang="en-CA" dirty="0"/>
              <a:t>We need to at least be able to flag these issues for a possible sensitivity read.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9670A7-FE06-D1B3-E508-5711535EE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7274" y="2194560"/>
            <a:ext cx="4754880" cy="397764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I’m primarily a horror editor, so I need to understand the structures of fear, shock, disgust, pain, hate, shame, love, and trauma.</a:t>
            </a:r>
          </a:p>
          <a:p>
            <a:pPr lvl="1"/>
            <a:r>
              <a:rPr lang="en-US" dirty="0"/>
              <a:t>Fear requires the fearsome entity, the threatened entity, and the fearer’s care.</a:t>
            </a:r>
          </a:p>
          <a:p>
            <a:pPr lvl="1"/>
            <a:r>
              <a:rPr lang="en-US" dirty="0"/>
              <a:t>Fear-making in a story needs to happen before the fear happens:</a:t>
            </a:r>
          </a:p>
          <a:p>
            <a:pPr lvl="2"/>
            <a:r>
              <a:rPr lang="en-US" dirty="0"/>
              <a:t>Establish a network of care.</a:t>
            </a:r>
          </a:p>
          <a:p>
            <a:pPr lvl="2"/>
            <a:r>
              <a:rPr lang="en-US" dirty="0"/>
              <a:t>Establish what is being threatened.</a:t>
            </a:r>
          </a:p>
          <a:p>
            <a:pPr lvl="2"/>
            <a:r>
              <a:rPr lang="en-CA" dirty="0"/>
              <a:t>Establish the nature of the threat.</a:t>
            </a:r>
          </a:p>
          <a:p>
            <a:pPr lvl="1"/>
            <a:r>
              <a:rPr lang="en-CA" dirty="0"/>
              <a:t>The reader should then perceive those relationships and make their own fear.</a:t>
            </a:r>
          </a:p>
        </p:txBody>
      </p:sp>
    </p:spTree>
    <p:extLst>
      <p:ext uri="{BB962C8B-B14F-4D97-AF65-F5344CB8AC3E}">
        <p14:creationId xmlns:p14="http://schemas.microsoft.com/office/powerpoint/2010/main" val="298594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2149894-EC74-6D0B-1BB2-AE41C48DA5D8}"/>
              </a:ext>
            </a:extLst>
          </p:cNvPr>
          <p:cNvSpPr/>
          <p:nvPr/>
        </p:nvSpPr>
        <p:spPr>
          <a:xfrm>
            <a:off x="6361177" y="2194560"/>
            <a:ext cx="4760976" cy="3977640"/>
          </a:xfrm>
          <a:prstGeom prst="wedgeEllipseCallout">
            <a:avLst>
              <a:gd name="adj1" fmla="val -47281"/>
              <a:gd name="adj2" fmla="val 4817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 can also do this on the small scale with dialog:</a:t>
            </a:r>
          </a:p>
          <a:p>
            <a:pPr algn="ctr"/>
            <a:endParaRPr lang="en-US" dirty="0"/>
          </a:p>
          <a:p>
            <a:pPr algn="ctr"/>
            <a:r>
              <a:rPr lang="en-CA" dirty="0"/>
              <a:t>Each speech act is a new choice for each character to make, so each conversation should change at least one participant, even if only by entrenching them.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9FF8DA-3F1B-70B4-D868-350159791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Growth comes from meaning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6A042-F62C-F4BD-565E-6017C19456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Each time characters do something, it contributes to their skills and histories.</a:t>
            </a:r>
          </a:p>
          <a:p>
            <a:r>
              <a:rPr lang="en-US" dirty="0"/>
              <a:t>The meaning they garner from each choice or recontextualization </a:t>
            </a:r>
            <a:r>
              <a:rPr lang="en-US" i="1" dirty="0"/>
              <a:t>is</a:t>
            </a:r>
            <a:r>
              <a:rPr lang="en-US" dirty="0"/>
              <a:t> their growth arc.</a:t>
            </a:r>
          </a:p>
          <a:p>
            <a:r>
              <a:rPr lang="en-US" dirty="0"/>
              <a:t>We can also place elements elsewhere in the story that reflect the character’s choices (and the meaning they derive from those choices) to increase thematic resonance and character-plot cohesion.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673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CE9C3-6C8D-67C0-EC6F-3EB6E8F70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Intimacy is a kind of growth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0671D-AD18-1E83-B8DB-5187CBD511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more we care about someone, the more their cares become our cares, and the more we incorporate their personhood into our own.</a:t>
            </a:r>
          </a:p>
          <a:p>
            <a:r>
              <a:rPr lang="en-US" dirty="0"/>
              <a:t>This happens by involving ourselves in their projects.</a:t>
            </a:r>
          </a:p>
          <a:p>
            <a:pPr lvl="1"/>
            <a:r>
              <a:rPr lang="en-US" dirty="0"/>
              <a:t>In other words, by doing stuff together.</a:t>
            </a:r>
          </a:p>
          <a:p>
            <a:r>
              <a:rPr lang="en-US" dirty="0"/>
              <a:t>True intimacy is also a threat to our sense of independence and self-determination.</a:t>
            </a:r>
          </a:p>
          <a:p>
            <a:pPr lvl="1"/>
            <a:r>
              <a:rPr lang="en-US" dirty="0"/>
              <a:t>This is a reasonable fear: intimacy changes us.</a:t>
            </a:r>
          </a:p>
          <a:p>
            <a:r>
              <a:rPr lang="en-US" dirty="0"/>
              <a:t>By understanding intimacy-growth, we can better develop it on the page.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FFF754-A55C-8815-B6F3-7949F59549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Based on that fear, people often pull away to re-assert their independence and self-determination.</a:t>
            </a:r>
          </a:p>
          <a:p>
            <a:pPr lvl="1"/>
            <a:r>
              <a:rPr lang="en-US" dirty="0"/>
              <a:t>Sometimes, this is followed by a return to the mingling and alignment of cares.</a:t>
            </a:r>
          </a:p>
          <a:p>
            <a:r>
              <a:rPr lang="en-US" dirty="0"/>
              <a:t>Intimacy has more types than “romantic” and “sexual.”</a:t>
            </a:r>
          </a:p>
          <a:p>
            <a:pPr lvl="1"/>
            <a:r>
              <a:rPr lang="en-US" dirty="0"/>
              <a:t>Friendly</a:t>
            </a:r>
          </a:p>
          <a:p>
            <a:pPr lvl="1"/>
            <a:r>
              <a:rPr lang="en-US" dirty="0"/>
              <a:t>Familial</a:t>
            </a:r>
          </a:p>
          <a:p>
            <a:pPr lvl="1"/>
            <a:r>
              <a:rPr lang="en-US" dirty="0"/>
              <a:t>Mentoring</a:t>
            </a:r>
          </a:p>
          <a:p>
            <a:pPr lvl="1"/>
            <a:r>
              <a:rPr lang="en-US" dirty="0"/>
              <a:t>Collaborative</a:t>
            </a:r>
          </a:p>
          <a:p>
            <a:pPr lvl="1"/>
            <a:r>
              <a:rPr lang="en-US" dirty="0"/>
              <a:t>Competitive</a:t>
            </a:r>
          </a:p>
          <a:p>
            <a:pPr lvl="1"/>
            <a:r>
              <a:rPr lang="en-US" dirty="0"/>
              <a:t>Hostile</a:t>
            </a:r>
          </a:p>
          <a:p>
            <a:pPr lvl="1"/>
            <a:r>
              <a:rPr lang="en-US" dirty="0"/>
              <a:t>Others, too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2918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group of earths in space&#10;&#10;Description automatically generated">
            <a:extLst>
              <a:ext uri="{FF2B5EF4-FFF2-40B4-BE49-F238E27FC236}">
                <a16:creationId xmlns:a16="http://schemas.microsoft.com/office/drawing/2014/main" id="{1F78768D-4BD4-64CA-EA4D-B35D9178A3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58117" y="2093976"/>
            <a:ext cx="3978275" cy="397827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D01CA3-1F19-D81B-827E-948C25BA4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Worldbuild</a:t>
            </a:r>
            <a:r>
              <a:rPr lang="en-US" dirty="0"/>
              <a:t> by doing stuff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51E073-E3E7-209C-01C6-BBC413F95C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Because “doing” is the basis of experience, we can streamline the worldbuilding we need to do:</a:t>
            </a:r>
          </a:p>
          <a:p>
            <a:pPr lvl="1"/>
            <a:r>
              <a:rPr lang="en-US" dirty="0"/>
              <a:t>Present it in the context of choices.</a:t>
            </a:r>
          </a:p>
          <a:p>
            <a:pPr lvl="1"/>
            <a:r>
              <a:rPr lang="en-US" dirty="0"/>
              <a:t>Incorporating worldbuilding into choices keeps the narrative moving and makes the tasks more interesting.</a:t>
            </a:r>
          </a:p>
          <a:p>
            <a:pPr lvl="1"/>
            <a:r>
              <a:rPr lang="en-US" dirty="0"/>
              <a:t>Many readers can extrapolate from minor details, so heavy exposition is often unnecessary.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6CF28A-E3E6-9E86-15C8-377CB0F2DEA9}"/>
              </a:ext>
            </a:extLst>
          </p:cNvPr>
          <p:cNvSpPr txBox="1"/>
          <p:nvPr/>
        </p:nvSpPr>
        <p:spPr>
          <a:xfrm>
            <a:off x="2656012" y="617220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3"/>
              </a:rPr>
              <a:t>source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4374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EFC4FDB3-E1E7-107E-E800-700AD3D35CE7}"/>
              </a:ext>
            </a:extLst>
          </p:cNvPr>
          <p:cNvSpPr/>
          <p:nvPr/>
        </p:nvSpPr>
        <p:spPr>
          <a:xfrm>
            <a:off x="6526916" y="2481942"/>
            <a:ext cx="4429496" cy="2909455"/>
          </a:xfrm>
          <a:prstGeom prst="cloudCallout">
            <a:avLst>
              <a:gd name="adj1" fmla="val -46034"/>
              <a:gd name="adj2" fmla="val 718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Well, yeah.</a:t>
            </a:r>
            <a:endParaRPr lang="en-CA" sz="5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1A9D3E-C5C3-BB0A-E299-163C50805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Studying the self-evident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52BEE-971C-E6FA-B4D4-71E0AC68E6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One name for this kind of exercise and reflection is “phenomenology.”</a:t>
            </a:r>
            <a:endParaRPr lang="en-CA" dirty="0"/>
          </a:p>
          <a:p>
            <a:r>
              <a:rPr lang="en-CA" dirty="0"/>
              <a:t>Basically, it’s a shared project to understand average, everyday experiences that are otherwise taken for granted.</a:t>
            </a:r>
          </a:p>
          <a:p>
            <a:pPr lvl="1"/>
            <a:r>
              <a:rPr lang="en-CA" dirty="0"/>
              <a:t>Practice this enough and you’ll start to perceive the workings of your own mind.</a:t>
            </a:r>
          </a:p>
          <a:p>
            <a:r>
              <a:rPr lang="en-CA" dirty="0"/>
              <a:t>A lot of what I’m going to talk about is probably going to be pretty obvious in retrospect.</a:t>
            </a:r>
          </a:p>
          <a:p>
            <a:r>
              <a:rPr lang="en-CA" dirty="0"/>
              <a:t>I promise I’ll get to fiction, but I need to set the ground first.</a:t>
            </a:r>
          </a:p>
        </p:txBody>
      </p:sp>
    </p:spTree>
    <p:extLst>
      <p:ext uri="{BB962C8B-B14F-4D97-AF65-F5344CB8AC3E}">
        <p14:creationId xmlns:p14="http://schemas.microsoft.com/office/powerpoint/2010/main" val="371820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01CA3-1F19-D81B-827E-948C25BA4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Worldbuild</a:t>
            </a:r>
            <a:r>
              <a:rPr lang="en-US" dirty="0"/>
              <a:t> by doing stuff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51E073-E3E7-209C-01C6-BBC413F95C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Focusing on context and on doing stuff also helps to focus on:</a:t>
            </a:r>
          </a:p>
          <a:p>
            <a:pPr lvl="1"/>
            <a:r>
              <a:rPr lang="en-US" dirty="0"/>
              <a:t>Bodily limitations, exchanges, and actions.</a:t>
            </a:r>
          </a:p>
          <a:p>
            <a:pPr lvl="1"/>
            <a:r>
              <a:rPr lang="en-US" dirty="0"/>
              <a:t>Physical beats.</a:t>
            </a:r>
          </a:p>
          <a:p>
            <a:pPr lvl="1"/>
            <a:r>
              <a:rPr lang="en-US" dirty="0"/>
              <a:t>How people act around each other.</a:t>
            </a:r>
          </a:p>
          <a:p>
            <a:r>
              <a:rPr lang="en-US" dirty="0"/>
              <a:t>It also increases perceived emotional and social realism.</a:t>
            </a:r>
          </a:p>
          <a:p>
            <a:pPr lvl="1"/>
            <a:r>
              <a:rPr lang="en-US" dirty="0"/>
              <a:t>That, itself, also helps with reader immersion.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6CF28A-E3E6-9E86-15C8-377CB0F2DEA9}"/>
              </a:ext>
            </a:extLst>
          </p:cNvPr>
          <p:cNvSpPr txBox="1"/>
          <p:nvPr/>
        </p:nvSpPr>
        <p:spPr>
          <a:xfrm>
            <a:off x="2656013" y="617220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2"/>
              </a:rPr>
              <a:t>source</a:t>
            </a:r>
            <a:endParaRPr lang="en-CA" dirty="0"/>
          </a:p>
        </p:txBody>
      </p:sp>
      <p:pic>
        <p:nvPicPr>
          <p:cNvPr id="10" name="Content Placeholder 8" descr="A group of earths in space&#10;&#10;Description automatically generated">
            <a:extLst>
              <a:ext uri="{FF2B5EF4-FFF2-40B4-BE49-F238E27FC236}">
                <a16:creationId xmlns:a16="http://schemas.microsoft.com/office/drawing/2014/main" id="{B3B9AC92-4326-FA69-4396-1EB2CA2BAD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58118" y="2093976"/>
            <a:ext cx="3978275" cy="3978275"/>
          </a:xfrm>
        </p:spPr>
      </p:pic>
    </p:spTree>
    <p:extLst>
      <p:ext uri="{BB962C8B-B14F-4D97-AF65-F5344CB8AC3E}">
        <p14:creationId xmlns:p14="http://schemas.microsoft.com/office/powerpoint/2010/main" val="411375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DC0D3-07FA-FE57-1F69-C2DFC7D6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Clarifications? Comments?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D3866-26F3-3995-9CD4-49C273145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also contact me after this session. I’m Snazzerdoo on Discord, and my email address is </a:t>
            </a:r>
            <a:r>
              <a:rPr lang="en-US" dirty="0">
                <a:hlinkClick r:id="rId2"/>
              </a:rPr>
              <a:t>molly@horroreditor.com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91186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D0CB3-9E0B-3572-768E-A401B2186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for attending!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1D3FD-5921-E0DD-CB4D-1AEA44B49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3158"/>
            <a:ext cx="6711696" cy="3291841"/>
          </a:xfrm>
        </p:spPr>
        <p:txBody>
          <a:bodyPr>
            <a:normAutofit fontScale="92500" lnSpcReduction="20000"/>
          </a:bodyPr>
          <a:lstStyle/>
          <a:p>
            <a:r>
              <a:rPr lang="en-CA" b="1" dirty="0"/>
              <a:t>Phenomenology</a:t>
            </a:r>
            <a:r>
              <a:rPr lang="en-CA" dirty="0"/>
              <a:t>:</a:t>
            </a:r>
          </a:p>
          <a:p>
            <a:pPr lvl="1"/>
            <a:r>
              <a:rPr lang="en-CA" i="1" dirty="0">
                <a:hlinkClick r:id="rId2"/>
              </a:rPr>
              <a:t>Philosophical Investigations</a:t>
            </a:r>
            <a:r>
              <a:rPr lang="en-CA" dirty="0"/>
              <a:t>, </a:t>
            </a:r>
            <a:r>
              <a:rPr lang="en-CA" i="1" dirty="0">
                <a:hlinkClick r:id="rId3"/>
              </a:rPr>
              <a:t>Being and Time</a:t>
            </a:r>
            <a:r>
              <a:rPr lang="en-CA" dirty="0"/>
              <a:t> (with a hefty critical eye, as well as a reading buddy or a teacher), </a:t>
            </a:r>
            <a:r>
              <a:rPr lang="en-CA" i="1" dirty="0">
                <a:hlinkClick r:id="rId4"/>
              </a:rPr>
              <a:t>Queer Phenomenology</a:t>
            </a:r>
            <a:r>
              <a:rPr lang="en-CA" dirty="0"/>
              <a:t>, </a:t>
            </a:r>
            <a:r>
              <a:rPr lang="en-CA" dirty="0">
                <a:hlinkClick r:id="rId5"/>
              </a:rPr>
              <a:t>this essay</a:t>
            </a:r>
            <a:r>
              <a:rPr lang="en-CA" dirty="0"/>
              <a:t>, </a:t>
            </a:r>
            <a:r>
              <a:rPr lang="en-CA" dirty="0">
                <a:hlinkClick r:id="rId6"/>
              </a:rPr>
              <a:t>this essay</a:t>
            </a:r>
            <a:r>
              <a:rPr lang="en-CA" dirty="0"/>
              <a:t>, and </a:t>
            </a:r>
            <a:r>
              <a:rPr lang="en-CA" i="1" dirty="0">
                <a:hlinkClick r:id="rId7"/>
              </a:rPr>
              <a:t>Phenomenology of Perception</a:t>
            </a:r>
            <a:endParaRPr lang="en-CA" dirty="0"/>
          </a:p>
          <a:p>
            <a:r>
              <a:rPr lang="en-CA" b="1" dirty="0"/>
              <a:t>Affect theory</a:t>
            </a:r>
            <a:r>
              <a:rPr lang="en-CA" dirty="0"/>
              <a:t>:</a:t>
            </a:r>
          </a:p>
          <a:p>
            <a:pPr lvl="1"/>
            <a:r>
              <a:rPr lang="en-CA" i="1" dirty="0">
                <a:hlinkClick r:id="rId8"/>
              </a:rPr>
              <a:t>The Affect Theory Reader</a:t>
            </a:r>
            <a:r>
              <a:rPr lang="en-CA" dirty="0"/>
              <a:t>, its new sequel </a:t>
            </a:r>
            <a:r>
              <a:rPr lang="en-CA" i="1" dirty="0">
                <a:hlinkClick r:id="rId9"/>
              </a:rPr>
              <a:t>The Affect Theory Reader 2</a:t>
            </a:r>
            <a:r>
              <a:rPr lang="en-CA" dirty="0"/>
              <a:t>, </a:t>
            </a:r>
            <a:r>
              <a:rPr lang="en-CA" i="1" dirty="0">
                <a:hlinkClick r:id="rId10"/>
              </a:rPr>
              <a:t>The Cultural Politics of Emotion</a:t>
            </a:r>
            <a:r>
              <a:rPr lang="en-CA" dirty="0"/>
              <a:t>, and </a:t>
            </a:r>
            <a:r>
              <a:rPr lang="en-CA" i="1" dirty="0">
                <a:hlinkClick r:id="rId11"/>
              </a:rPr>
              <a:t>The Affective Turn</a:t>
            </a:r>
            <a:endParaRPr lang="en-CA" i="1" dirty="0"/>
          </a:p>
          <a:p>
            <a:r>
              <a:rPr lang="en-CA" b="1" dirty="0"/>
              <a:t>Horror philosophy</a:t>
            </a:r>
            <a:r>
              <a:rPr lang="en-CA" dirty="0"/>
              <a:t>:</a:t>
            </a:r>
          </a:p>
          <a:p>
            <a:pPr lvl="1"/>
            <a:r>
              <a:rPr lang="en-CA" i="1" dirty="0">
                <a:hlinkClick r:id="rId12"/>
              </a:rPr>
              <a:t>In the Dust of This Planet</a:t>
            </a:r>
            <a:r>
              <a:rPr lang="en-CA" dirty="0"/>
              <a:t>, </a:t>
            </a:r>
            <a:r>
              <a:rPr lang="en-CA" i="1" dirty="0">
                <a:hlinkClick r:id="rId13"/>
              </a:rPr>
              <a:t>The Memory of Place</a:t>
            </a:r>
            <a:r>
              <a:rPr lang="en-CA" dirty="0"/>
              <a:t>, and </a:t>
            </a:r>
            <a:r>
              <a:rPr lang="en-CA" dirty="0">
                <a:hlinkClick r:id="rId14"/>
              </a:rPr>
              <a:t>my master’s thesis excerpt</a:t>
            </a:r>
            <a:endParaRPr lang="en-CA" dirty="0"/>
          </a:p>
          <a:p>
            <a:r>
              <a:rPr lang="en-CA" dirty="0"/>
              <a:t>My </a:t>
            </a:r>
            <a:r>
              <a:rPr lang="en-CA" dirty="0">
                <a:hlinkClick r:id="rId15"/>
              </a:rPr>
              <a:t>Revision 201</a:t>
            </a:r>
            <a:r>
              <a:rPr lang="en-CA" dirty="0"/>
              <a:t> document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F04730-5789-8651-B250-CDCDDF198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You can find me at </a:t>
            </a:r>
            <a:r>
              <a:rPr lang="en-US" dirty="0">
                <a:hlinkClick r:id="rId16"/>
              </a:rPr>
              <a:t>horroreditor.com</a:t>
            </a:r>
            <a:endParaRPr lang="en-US" dirty="0"/>
          </a:p>
          <a:p>
            <a:r>
              <a:rPr lang="en-US" dirty="0"/>
              <a:t>Email: </a:t>
            </a:r>
            <a:r>
              <a:rPr lang="en-US" dirty="0">
                <a:hlinkClick r:id="rId17"/>
              </a:rPr>
              <a:t>molly@horroreditor.com</a:t>
            </a:r>
            <a:endParaRPr lang="en-US" dirty="0"/>
          </a:p>
          <a:p>
            <a:r>
              <a:rPr lang="en-US" dirty="0"/>
              <a:t>Discord: Snazzerdoo</a:t>
            </a:r>
          </a:p>
          <a:p>
            <a:r>
              <a:rPr lang="en-US" dirty="0"/>
              <a:t>Tumblr: </a:t>
            </a:r>
            <a:r>
              <a:rPr lang="en-US" dirty="0" err="1"/>
              <a:t>bramblegeist</a:t>
            </a:r>
            <a:endParaRPr lang="en-C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20B9649-1BD5-5B5E-8E39-309407D993E0}"/>
              </a:ext>
            </a:extLst>
          </p:cNvPr>
          <p:cNvSpPr txBox="1">
            <a:spLocks/>
          </p:cNvSpPr>
          <p:nvPr/>
        </p:nvSpPr>
        <p:spPr>
          <a:xfrm>
            <a:off x="838200" y="1554480"/>
            <a:ext cx="6889929" cy="6099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none" baseline="0">
                <a:blipFill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Further readings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7470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5EB9D992-2C07-41D6-A9B6-DA44569FF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EDA38AE-45B7-448D-BFD5-A87027CDC6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CA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4D3A6CF-3B0E-4565-A453-3F5B4993D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CA"/>
            </a:p>
          </p:txBody>
        </p:sp>
      </p:grpSp>
      <p:pic>
        <p:nvPicPr>
          <p:cNvPr id="8" name="Content Placeholder 7" descr="A black circle with red text&#10;&#10;Description automatically generated">
            <a:extLst>
              <a:ext uri="{FF2B5EF4-FFF2-40B4-BE49-F238E27FC236}">
                <a16:creationId xmlns:a16="http://schemas.microsoft.com/office/drawing/2014/main" id="{F8DC04D7-C0C1-A990-9DB1-AE80941080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b="4437"/>
          <a:stretch/>
        </p:blipFill>
        <p:spPr>
          <a:xfrm>
            <a:off x="3344" y="10"/>
            <a:ext cx="4646726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6B271163-1E03-43CD-BDE9-0233CAE1A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672" y="0"/>
            <a:ext cx="7540328" cy="6857999"/>
          </a:xfrm>
          <a:prstGeom prst="rect">
            <a:avLst/>
          </a:prstGeom>
          <a:blipFill dpi="0" rotWithShape="1">
            <a:blip r:embed="rId5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2A358-00F3-24F1-BC71-201128CEE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Important caveat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AE7B0-680B-0D22-B58D-B07650EAA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0109" y="2121408"/>
            <a:ext cx="6730276" cy="40507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Most of what I’m talking about in this section comes from Martin Heidegger’s </a:t>
            </a:r>
            <a:r>
              <a:rPr lang="en-US" sz="1800" i="1" dirty="0"/>
              <a:t>Being and Time</a:t>
            </a:r>
            <a:r>
              <a:rPr lang="en-US" sz="1800" dirty="0"/>
              <a:t>, sometimes in nearly direct quotes.</a:t>
            </a:r>
          </a:p>
          <a:p>
            <a:r>
              <a:rPr lang="en-US" sz="1800" dirty="0"/>
              <a:t>This is an important book whose ideas have been used by people of many different political beliefs. However, it’s also important to take those ideas with a measure of criticism, because Martin Heidegger was the court philosopher for the Nazis.</a:t>
            </a:r>
          </a:p>
          <a:p>
            <a:r>
              <a:rPr lang="en-US" sz="1800" dirty="0"/>
              <a:t>I believe it’s possible to cut out the ideas from this book that have fascist implications; to me, this means ignoring what Heidegger has to say about death and ‘authenticity.’ I won’t be talking about either in this presentation.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3A84125-19BF-4B89-B0B6-72CD1A073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BCDD38B-753F-4DF4-8B85-FD3D5A112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A78B783-89C6-45C9-95E7-2441AC748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84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78FC6-7288-5EC2-7FE8-361DF94A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important: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2E2B9E-2A4B-51E3-BA1E-C93C276B8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7128" y="4212336"/>
            <a:ext cx="9052560" cy="1066800"/>
          </a:xfrm>
        </p:spPr>
        <p:txBody>
          <a:bodyPr>
            <a:normAutofit/>
          </a:bodyPr>
          <a:lstStyle/>
          <a:p>
            <a:r>
              <a:rPr lang="en-US" sz="4000" dirty="0"/>
              <a:t>Consciousness starts with imagination</a:t>
            </a:r>
            <a:endParaRPr lang="en-CA" sz="4000" dirty="0"/>
          </a:p>
        </p:txBody>
      </p:sp>
    </p:spTree>
    <p:extLst>
      <p:ext uri="{BB962C8B-B14F-4D97-AF65-F5344CB8AC3E}">
        <p14:creationId xmlns:p14="http://schemas.microsoft.com/office/powerpoint/2010/main" val="354301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C40CF28-D5F1-C78F-3FBD-3974BE51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Imagination connects ideas</a:t>
            </a:r>
            <a:endParaRPr lang="en-CA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6D60F9CE-A3C7-79E0-5D8F-FFE811D11E0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2895" y="2194560"/>
            <a:ext cx="2414017" cy="1609344"/>
          </a:xfr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E9B2FF-6D52-6966-9F18-25D5829A10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Imagination is an activity.</a:t>
            </a:r>
          </a:p>
          <a:p>
            <a:r>
              <a:rPr lang="en-US" dirty="0"/>
              <a:t>We connect things, objects, attributes, people, and stuff in our minds, and use those connections to imagine what we can do with the things we’ve connected.</a:t>
            </a:r>
          </a:p>
          <a:p>
            <a:pPr lvl="1"/>
            <a:r>
              <a:rPr lang="en-US" dirty="0"/>
              <a:t>Simpler name: “entities”</a:t>
            </a:r>
          </a:p>
          <a:p>
            <a:r>
              <a:rPr lang="en-US" dirty="0"/>
              <a:t>Pertinent visual metaphors for imagination:</a:t>
            </a:r>
          </a:p>
          <a:p>
            <a:pPr lvl="1"/>
            <a:r>
              <a:rPr lang="en-US" dirty="0"/>
              <a:t>Lightning</a:t>
            </a:r>
          </a:p>
          <a:p>
            <a:pPr lvl="1"/>
            <a:r>
              <a:rPr lang="en-US" dirty="0"/>
              <a:t>Cobwebs</a:t>
            </a:r>
          </a:p>
          <a:p>
            <a:pPr lvl="1"/>
            <a:r>
              <a:rPr lang="en-US" dirty="0"/>
              <a:t>Rhizomes</a:t>
            </a:r>
          </a:p>
          <a:p>
            <a:pPr lvl="1"/>
            <a:r>
              <a:rPr lang="en-US" dirty="0"/>
              <a:t>Networks</a:t>
            </a:r>
          </a:p>
          <a:p>
            <a:r>
              <a:rPr lang="en-US" dirty="0"/>
              <a:t>Experience is about doing things</a:t>
            </a:r>
          </a:p>
          <a:p>
            <a:pPr lvl="1"/>
            <a:r>
              <a:rPr lang="en-US" dirty="0"/>
              <a:t>‘Doing’ happens first, then ‘being’ and ‘knowing’ come after.</a:t>
            </a:r>
            <a:endParaRPr lang="en-C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8FDC60-6895-5ED8-88C1-620E8751DC67}"/>
              </a:ext>
            </a:extLst>
          </p:cNvPr>
          <p:cNvSpPr txBox="1"/>
          <p:nvPr/>
        </p:nvSpPr>
        <p:spPr>
          <a:xfrm>
            <a:off x="1488661" y="390448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3"/>
              </a:rPr>
              <a:t>source</a:t>
            </a:r>
            <a:endParaRPr lang="en-CA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90B0FE-B710-E788-EC9C-9FD076F49B6D}"/>
              </a:ext>
            </a:extLst>
          </p:cNvPr>
          <p:cNvSpPr txBox="1"/>
          <p:nvPr/>
        </p:nvSpPr>
        <p:spPr>
          <a:xfrm>
            <a:off x="4134326" y="390448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4"/>
              </a:rPr>
              <a:t>source</a:t>
            </a:r>
            <a:endParaRPr lang="en-CA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4AB382-E8A7-2F19-505C-5E22FABFDEFC}"/>
              </a:ext>
            </a:extLst>
          </p:cNvPr>
          <p:cNvSpPr txBox="1"/>
          <p:nvPr/>
        </p:nvSpPr>
        <p:spPr>
          <a:xfrm>
            <a:off x="1488661" y="6272784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5"/>
              </a:rPr>
              <a:t>source</a:t>
            </a:r>
            <a:endParaRPr lang="en-CA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1FEF2F-E42B-5B09-9EFE-4CC3930D3A64}"/>
              </a:ext>
            </a:extLst>
          </p:cNvPr>
          <p:cNvSpPr txBox="1"/>
          <p:nvPr/>
        </p:nvSpPr>
        <p:spPr>
          <a:xfrm>
            <a:off x="4134326" y="6272784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 </a:t>
            </a:r>
            <a:r>
              <a:rPr lang="en-US" dirty="0">
                <a:hlinkClick r:id="rId6"/>
              </a:rPr>
              <a:t>source</a:t>
            </a:r>
            <a:endParaRPr lang="en-CA" dirty="0"/>
          </a:p>
        </p:txBody>
      </p:sp>
      <p:pic>
        <p:nvPicPr>
          <p:cNvPr id="8" name="Picture 7" descr="A close-up of a spider web&#10;&#10;Description automatically generated">
            <a:extLst>
              <a:ext uri="{FF2B5EF4-FFF2-40B4-BE49-F238E27FC236}">
                <a16:creationId xmlns:a16="http://schemas.microsoft.com/office/drawing/2014/main" id="{E0F4A12F-B928-FB71-3C30-E6A9FF7A1E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849" y="4562856"/>
            <a:ext cx="2430410" cy="1620273"/>
          </a:xfrm>
          <a:prstGeom prst="rect">
            <a:avLst/>
          </a:prstGeom>
        </p:spPr>
      </p:pic>
      <p:pic>
        <p:nvPicPr>
          <p:cNvPr id="11" name="Picture 10" descr="A close-up of a game piece&#10;&#10;Description automatically generated">
            <a:extLst>
              <a:ext uri="{FF2B5EF4-FFF2-40B4-BE49-F238E27FC236}">
                <a16:creationId xmlns:a16="http://schemas.microsoft.com/office/drawing/2014/main" id="{351B9B5E-3FF8-7D37-AE9C-41BB3A656C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3528" y="4560067"/>
            <a:ext cx="2434592" cy="1623061"/>
          </a:xfrm>
          <a:prstGeom prst="rect">
            <a:avLst/>
          </a:prstGeom>
        </p:spPr>
      </p:pic>
      <p:pic>
        <p:nvPicPr>
          <p:cNvPr id="14" name="Picture 13" descr="A close-up of a plant&#10;&#10;Description automatically generated">
            <a:extLst>
              <a:ext uri="{FF2B5EF4-FFF2-40B4-BE49-F238E27FC236}">
                <a16:creationId xmlns:a16="http://schemas.microsoft.com/office/drawing/2014/main" id="{DE6482F6-2858-A3AE-F518-82E361AB37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0117" y="2182435"/>
            <a:ext cx="1984249" cy="162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bldLvl="2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82A43-222D-0BCF-59DA-FB50B4FEB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is about doing things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1F9AE-5A78-ED17-2DF7-C86F4B6D6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7128" y="4423029"/>
            <a:ext cx="9052560" cy="1066800"/>
          </a:xfrm>
        </p:spPr>
        <p:txBody>
          <a:bodyPr>
            <a:normAutofit/>
          </a:bodyPr>
          <a:lstStyle/>
          <a:p>
            <a:r>
              <a:rPr lang="en-CA" sz="2400" dirty="0"/>
              <a:t>‘Doing’ happens first, then ‘being’ and ‘knowing’ come after.</a:t>
            </a:r>
          </a:p>
        </p:txBody>
      </p:sp>
    </p:spTree>
    <p:extLst>
      <p:ext uri="{BB962C8B-B14F-4D97-AF65-F5344CB8AC3E}">
        <p14:creationId xmlns:p14="http://schemas.microsoft.com/office/powerpoint/2010/main" val="334910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ar: 32 Points 4">
            <a:extLst>
              <a:ext uri="{FF2B5EF4-FFF2-40B4-BE49-F238E27FC236}">
                <a16:creationId xmlns:a16="http://schemas.microsoft.com/office/drawing/2014/main" id="{E0970E11-FC6A-0735-26E8-6BB88DB7212C}"/>
              </a:ext>
            </a:extLst>
          </p:cNvPr>
          <p:cNvSpPr/>
          <p:nvPr/>
        </p:nvSpPr>
        <p:spPr>
          <a:xfrm>
            <a:off x="6364224" y="2194560"/>
            <a:ext cx="4754880" cy="3977640"/>
          </a:xfrm>
          <a:prstGeom prst="star32">
            <a:avLst>
              <a:gd name="adj" fmla="val 1087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You</a:t>
            </a:r>
            <a:endParaRPr lang="en-CA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BF313D-FA66-FA3E-805D-F9DF7D398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Doing things is about caring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AB7D1-B12B-5A0E-8436-528444B48E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essence of who you are is:</a:t>
            </a:r>
          </a:p>
          <a:p>
            <a:pPr lvl="1"/>
            <a:r>
              <a:rPr lang="en-US" dirty="0"/>
              <a:t>the synergistic totality</a:t>
            </a:r>
          </a:p>
          <a:p>
            <a:pPr lvl="2"/>
            <a:r>
              <a:rPr lang="en-US" dirty="0"/>
              <a:t>the gestalt (A.K.A. the vibe)</a:t>
            </a:r>
          </a:p>
          <a:p>
            <a:pPr lvl="1"/>
            <a:r>
              <a:rPr lang="en-US" dirty="0"/>
              <a:t>of all the ways that you relate to the things around you</a:t>
            </a:r>
          </a:p>
          <a:p>
            <a:pPr lvl="1"/>
            <a:r>
              <a:rPr lang="en-US" dirty="0"/>
              <a:t>and how you relate them to each other.</a:t>
            </a:r>
          </a:p>
          <a:p>
            <a:r>
              <a:rPr lang="en-US" dirty="0"/>
              <a:t>You are what you care about.</a:t>
            </a:r>
          </a:p>
          <a:p>
            <a:r>
              <a:rPr lang="en-US" dirty="0"/>
              <a:t>You are how you care about them.</a:t>
            </a:r>
          </a:p>
        </p:txBody>
      </p:sp>
    </p:spTree>
    <p:extLst>
      <p:ext uri="{BB962C8B-B14F-4D97-AF65-F5344CB8AC3E}">
        <p14:creationId xmlns:p14="http://schemas.microsoft.com/office/powerpoint/2010/main" val="340540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uiExpand="1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84D9D-57D2-32EE-670A-2DF7ED1FB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care about?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D49F8-77D7-168B-29E4-6A997C047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activity of the imagination, the natures of all entities are essentially equivalent:</a:t>
            </a:r>
          </a:p>
          <a:p>
            <a:pPr lvl="1"/>
            <a:r>
              <a:rPr lang="en-US" dirty="0"/>
              <a:t>A television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colour</a:t>
            </a:r>
            <a:r>
              <a:rPr lang="en-US" dirty="0"/>
              <a:t> blue</a:t>
            </a:r>
          </a:p>
          <a:p>
            <a:pPr lvl="1"/>
            <a:r>
              <a:rPr lang="en-US" dirty="0"/>
              <a:t>The rising cost of housing</a:t>
            </a:r>
          </a:p>
          <a:p>
            <a:pPr lvl="1"/>
            <a:r>
              <a:rPr lang="en-US" dirty="0"/>
              <a:t>My spouse</a:t>
            </a:r>
          </a:p>
          <a:p>
            <a:r>
              <a:rPr lang="en-US" dirty="0"/>
              <a:t>They are all entities that can be connected to each other to accomplish tasks.</a:t>
            </a:r>
          </a:p>
          <a:p>
            <a:r>
              <a:rPr lang="en-US" dirty="0"/>
              <a:t>“Meaning” is the capacity to affect action.</a:t>
            </a:r>
          </a:p>
          <a:p>
            <a:pPr lvl="1"/>
            <a:r>
              <a:rPr lang="en-US" dirty="0"/>
              <a:t>Entities have meaning when they can be used to change the world.</a:t>
            </a:r>
          </a:p>
          <a:p>
            <a:r>
              <a:rPr lang="en-US" dirty="0"/>
              <a:t>Knowledge about something is always “how-to” knowledge:</a:t>
            </a:r>
          </a:p>
          <a:p>
            <a:pPr lvl="1"/>
            <a:r>
              <a:rPr lang="en-US" dirty="0"/>
              <a:t>The ability to relate it to something else to accomplish a possible task.</a:t>
            </a:r>
          </a:p>
          <a:p>
            <a:pPr lvl="1"/>
            <a:r>
              <a:rPr lang="en-US" dirty="0"/>
              <a:t>Even knowing “how someone’s hair looks” means knowing “how to look at their hair.”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6348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2329</TotalTime>
  <Words>2437</Words>
  <Application>Microsoft Office PowerPoint</Application>
  <PresentationFormat>Widescreen</PresentationFormat>
  <Paragraphs>228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Arial Black</vt:lpstr>
      <vt:lpstr>Calibri</vt:lpstr>
      <vt:lpstr>Rockwell Extra Bold</vt:lpstr>
      <vt:lpstr>Wingdings</vt:lpstr>
      <vt:lpstr>Wood Type</vt:lpstr>
      <vt:lpstr>Tools for Reader Investment and Immersive Fiction</vt:lpstr>
      <vt:lpstr>I’d like you to raise your arm</vt:lpstr>
      <vt:lpstr>Studying the self-evident</vt:lpstr>
      <vt:lpstr>Important caveat</vt:lpstr>
      <vt:lpstr>Most important:</vt:lpstr>
      <vt:lpstr>Imagination connects ideas</vt:lpstr>
      <vt:lpstr>Experience is about doing things</vt:lpstr>
      <vt:lpstr>Doing things is about caring</vt:lpstr>
      <vt:lpstr>What do we care about?</vt:lpstr>
      <vt:lpstr>Mind palace</vt:lpstr>
      <vt:lpstr>Borked</vt:lpstr>
      <vt:lpstr>The ecstasies of time</vt:lpstr>
      <vt:lpstr>The ecstasies of time</vt:lpstr>
      <vt:lpstr>Imagination comes first</vt:lpstr>
      <vt:lpstr>Thought and emotion are the same thing</vt:lpstr>
      <vt:lpstr>Emotions have logical structure</vt:lpstr>
      <vt:lpstr>Math and hard sciences</vt:lpstr>
      <vt:lpstr>The edge of the World</vt:lpstr>
      <vt:lpstr>That’s it for phenomenology</vt:lpstr>
      <vt:lpstr>Now for “affect theory”</vt:lpstr>
      <vt:lpstr>Two emotional experiences to understand:</vt:lpstr>
      <vt:lpstr>How emotions (“affects”) flow</vt:lpstr>
      <vt:lpstr>Pass it around</vt:lpstr>
      <vt:lpstr>So, how does this help with fiction?</vt:lpstr>
      <vt:lpstr>We are what we care about</vt:lpstr>
      <vt:lpstr>Let the structure of emotion guide the plot</vt:lpstr>
      <vt:lpstr>Growth comes from meaning</vt:lpstr>
      <vt:lpstr>Intimacy is a kind of growth</vt:lpstr>
      <vt:lpstr>Worldbuild by doing stuff</vt:lpstr>
      <vt:lpstr>Worldbuild by doing stuff</vt:lpstr>
      <vt:lpstr>Questions? Clarifications? Comments?</vt:lpstr>
      <vt:lpstr>Thanks for attending!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for Reader Investment and Immersive Fiction</dc:title>
  <dc:creator>Frank Cernik</dc:creator>
  <cp:lastModifiedBy>Molly Cernik</cp:lastModifiedBy>
  <cp:revision>26</cp:revision>
  <dcterms:created xsi:type="dcterms:W3CDTF">2024-02-07T17:20:47Z</dcterms:created>
  <dcterms:modified xsi:type="dcterms:W3CDTF">2024-02-29T02:57:02Z</dcterms:modified>
</cp:coreProperties>
</file>